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26"/>
  </p:notesMasterIdLst>
  <p:sldIdLst>
    <p:sldId id="320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2" r:id="rId13"/>
    <p:sldId id="333" r:id="rId14"/>
    <p:sldId id="334" r:id="rId15"/>
    <p:sldId id="335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faia69@gmail.com" initials="p" lastIdx="3" clrIdx="0">
    <p:extLst>
      <p:ext uri="{19B8F6BF-5375-455C-9EA6-DF929625EA0E}">
        <p15:presenceInfo xmlns:p15="http://schemas.microsoft.com/office/powerpoint/2012/main" xmlns="" userId="7e663b172bdee5f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375C"/>
    <a:srgbClr val="A96E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4265" autoAdjust="0"/>
    <p:restoredTop sz="89437" autoAdjust="0"/>
  </p:normalViewPr>
  <p:slideViewPr>
    <p:cSldViewPr>
      <p:cViewPr varScale="1">
        <p:scale>
          <a:sx n="65" d="100"/>
          <a:sy n="65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C17CE6F-AF58-4756-BA93-2D87417657A0}" type="datetimeFigureOut">
              <a:rPr lang="hu-HU"/>
              <a:pPr>
                <a:defRPr/>
              </a:pPr>
              <a:t>2018.03.13.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2E6A673-7FBD-40FA-8C25-BC71AA9E6E20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E6A673-7FBD-40FA-8C25-BC71AA9E6E20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509473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EF602F-17F7-42ED-BF20-9E7BAC6DD374}" type="datetimeFigureOut">
              <a:rPr lang="hu-HU" smtClean="0"/>
              <a:pPr>
                <a:defRPr/>
              </a:pPr>
              <a:t>2018.03.13.</a:t>
            </a:fld>
            <a:endParaRPr lang="hu-HU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39AF9-00D4-4195-AFE5-A304BB47F3C1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CD0FD8-2FA8-4063-ADFA-B3171167A05D}" type="datetimeFigureOut">
              <a:rPr lang="hu-HU" smtClean="0"/>
              <a:pPr>
                <a:defRPr/>
              </a:pPr>
              <a:t>2018.03.13.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EC25F-F081-463D-82B7-BC474842CA31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D40B5B-4E83-4344-87B0-DACB56E85C36}" type="datetimeFigureOut">
              <a:rPr lang="hu-HU" smtClean="0"/>
              <a:pPr>
                <a:defRPr/>
              </a:pPr>
              <a:t>2018.03.13.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C9E0C6-DA50-4F86-994E-5B0BDE267EBB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FE319C-4D46-422A-A662-1474225E835F}" type="datetimeFigureOut">
              <a:rPr lang="hu-HU" smtClean="0"/>
              <a:pPr>
                <a:defRPr/>
              </a:pPr>
              <a:t>2018.03.13.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00185-1400-46D6-9B3C-CD0DAA72EF29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475971-D0D2-421A-B88D-10F23A4F7236}" type="datetimeFigureOut">
              <a:rPr lang="hu-HU" smtClean="0"/>
              <a:pPr>
                <a:defRPr/>
              </a:pPr>
              <a:t>2018.03.13.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F2783F-3B89-454C-B351-3BCC5CBE827E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7FDE38-0A6F-4425-BCB2-7027492102AA}" type="datetimeFigureOut">
              <a:rPr lang="hu-HU" smtClean="0"/>
              <a:pPr>
                <a:defRPr/>
              </a:pPr>
              <a:t>2018.03.13.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671CF-3D94-47D1-A686-DEDA445BDC87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A629C0-2ED6-4BDC-8A9F-3B9A8D6896F9}" type="datetimeFigureOut">
              <a:rPr lang="hu-HU" smtClean="0"/>
              <a:pPr>
                <a:defRPr/>
              </a:pPr>
              <a:t>2018.03.13.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A1B6E-5789-406F-9CE9-6817F6FDF2C0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2EDEC9-4FF0-49D6-AA82-A60D3D0CEDC1}" type="datetimeFigureOut">
              <a:rPr lang="hu-HU" smtClean="0"/>
              <a:pPr>
                <a:defRPr/>
              </a:pPr>
              <a:t>2018.03.13.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2E9D8-B659-4190-8650-1ECEF6D7A592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62888E-DE69-4C28-978C-811C57B24428}" type="datetimeFigureOut">
              <a:rPr lang="hu-HU" smtClean="0"/>
              <a:pPr>
                <a:defRPr/>
              </a:pPr>
              <a:t>2018.03.13.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7331D3-60B6-4A1A-B83A-64F3F1008EA2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BFA9F8-2044-472B-A069-CF40E509670D}" type="datetimeFigureOut">
              <a:rPr lang="hu-HU" smtClean="0"/>
              <a:pPr>
                <a:defRPr/>
              </a:pPr>
              <a:t>2018.03.13.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C7E4F-2402-41E5-8B51-469CB5D10604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09A97F-3C00-4C03-ACD3-DCCD7A60C7FB}" type="datetimeFigureOut">
              <a:rPr lang="hu-HU" smtClean="0"/>
              <a:pPr>
                <a:defRPr/>
              </a:pPr>
              <a:t>2018.03.13.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11927FCF-FCBB-4E3B-82EE-4D165A8D90C3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8EF5FBA-EB33-415F-BFDD-7DF8992EC609}" type="datetimeFigureOut">
              <a:rPr lang="hu-HU" smtClean="0"/>
              <a:pPr>
                <a:defRPr/>
              </a:pPr>
              <a:t>2018.03.13.</a:t>
            </a:fld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18F33DA-3BA6-4872-BC5E-FD59E45FE221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3058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Munkamodell az interkulturális projektek fázisaihoz</a:t>
            </a:r>
            <a:b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Tippek projekttervezéshez</a:t>
            </a:r>
          </a:p>
        </p:txBody>
      </p:sp>
      <p:pic>
        <p:nvPicPr>
          <p:cNvPr id="3" name="Kép 2" descr="Képtalálat a következőre: „Erasmus+ logo”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071810"/>
            <a:ext cx="5643602" cy="178595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4" name="Szövegdoboz 3"/>
          <p:cNvSpPr txBox="1"/>
          <p:nvPr/>
        </p:nvSpPr>
        <p:spPr>
          <a:xfrm>
            <a:off x="1857356" y="5429264"/>
            <a:ext cx="5647187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Készítette: Elekné </a:t>
            </a:r>
            <a:r>
              <a:rPr lang="hu-HU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Pálfai Andrea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Partnerségi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stratégiák</a:t>
            </a:r>
          </a:p>
        </p:txBody>
      </p:sp>
      <p:pic>
        <p:nvPicPr>
          <p:cNvPr id="3" name="Kép 2" descr="Képtalálat a következőre: „Erasmus+ logo”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85728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>
          <a:xfrm>
            <a:off x="428596" y="1928802"/>
            <a:ext cx="8198304" cy="46474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Mi késztet bennünket arra, hogy más szervezetekhez csatlakozzunk</a:t>
            </a:r>
            <a:r>
              <a:rPr lang="hu-HU" sz="2000" dirty="0" smtClean="0">
                <a:latin typeface="+mn-lt"/>
              </a:rPr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 sz="2000" dirty="0">
              <a:latin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Mi a szerepe a </a:t>
            </a:r>
            <a:r>
              <a:rPr lang="hu-HU" sz="2000" dirty="0" smtClean="0">
                <a:latin typeface="+mn-lt"/>
              </a:rPr>
              <a:t>partnerségnek </a:t>
            </a:r>
            <a:r>
              <a:rPr lang="hu-HU" sz="2000" dirty="0">
                <a:latin typeface="+mn-lt"/>
              </a:rPr>
              <a:t>vagy az egyes partnereknek a  stratégiai prioritások meghatározásában</a:t>
            </a:r>
            <a:r>
              <a:rPr lang="hu-HU" sz="2000" dirty="0" smtClean="0">
                <a:latin typeface="+mn-lt"/>
              </a:rPr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 sz="2000" dirty="0">
              <a:latin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Hogyan határozzuk meg a partnerségi célokat? Milyen gyakran vizsgáljuk meg ezen célok előrelépéseit</a:t>
            </a:r>
            <a:r>
              <a:rPr lang="hu-HU" sz="2000" dirty="0" smtClean="0">
                <a:latin typeface="+mn-lt"/>
              </a:rPr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 sz="2000" dirty="0">
              <a:latin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Hogyan tudjuk felhívni a partnerek figyelmét az aktuális tevékenységekre és lehetőségekre? Hogyan kommunikálnak a partnerek velünk a lehetőségeikről</a:t>
            </a:r>
            <a:r>
              <a:rPr lang="hu-HU" sz="2000" dirty="0" smtClean="0">
                <a:latin typeface="+mn-lt"/>
              </a:rPr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 sz="2000" dirty="0" smtClean="0">
              <a:latin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+mn-lt"/>
              </a:rPr>
              <a:t>Hogyan </a:t>
            </a:r>
            <a:r>
              <a:rPr lang="hu-HU" sz="2000" dirty="0">
                <a:latin typeface="+mn-lt"/>
              </a:rPr>
              <a:t>fedezzük fel az új partnereket és hogyan kezdeményezünk?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 dirty="0"/>
          </a:p>
          <a:p>
            <a:pPr algn="l"/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Partnerségi értékek és részvétel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659946" y="2069559"/>
            <a:ext cx="7483954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hu-HU" b="1" u="sng" dirty="0">
                <a:latin typeface="+mn-lt"/>
              </a:rPr>
              <a:t>Partneri értékek: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Mely partnerek a legeredményesebbek és miért?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Milyen hozzáadott értéket hoz a mi iskolánk a partnerségbe?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Hogyan kommunikáljuk illetve határozzuk meg ezeket az értékeket?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Hogyan kommunikáljuk a sikertörténeteinket? Kik a célcsoportok?</a:t>
            </a:r>
          </a:p>
          <a:p>
            <a:pPr algn="l"/>
            <a:endParaRPr lang="hu-HU" dirty="0">
              <a:solidFill>
                <a:srgbClr val="FF0000"/>
              </a:solidFill>
            </a:endParaRPr>
          </a:p>
        </p:txBody>
      </p:sp>
      <p:pic>
        <p:nvPicPr>
          <p:cNvPr id="5" name="Kép 4" descr="Képtalálat a következőre: „Erasmus+ logo”">
            <a:extLst>
              <a:ext uri="{FF2B5EF4-FFF2-40B4-BE49-F238E27FC236}">
                <a16:creationId xmlns:a16="http://schemas.microsoft.com/office/drawing/2014/main" xmlns="" id="{C78F3AC7-CA12-864F-944A-BF1F33EF8233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9268" y="384000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xmlns="" id="{F5A399A8-FC9F-0847-ADC7-9819550EC945}"/>
              </a:ext>
            </a:extLst>
          </p:cNvPr>
          <p:cNvSpPr txBox="1"/>
          <p:nvPr/>
        </p:nvSpPr>
        <p:spPr>
          <a:xfrm>
            <a:off x="659946" y="4323355"/>
            <a:ext cx="7477125" cy="17543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hu-HU" b="1" u="sng" dirty="0">
                <a:latin typeface="+mn-lt"/>
              </a:rPr>
              <a:t>Partneri részvétel: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Hogyan kell/ tudnak partnereik leghatékonyabban működni?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Milyen elkötelezettséget várnak el partnereik tőlünk? Milyen információkra van ehhez szükségük?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Milyen gyakran kommunikálunk partnereinkkel? Melyik kommunikációs </a:t>
            </a:r>
            <a:r>
              <a:rPr lang="hu-HU" dirty="0" err="1" smtClean="0">
                <a:latin typeface="+mn-lt"/>
              </a:rPr>
              <a:t>csatortnát</a:t>
            </a:r>
            <a:r>
              <a:rPr lang="hu-HU" dirty="0" smtClean="0">
                <a:latin typeface="+mn-lt"/>
              </a:rPr>
              <a:t> </a:t>
            </a:r>
            <a:r>
              <a:rPr lang="hu-HU" dirty="0">
                <a:latin typeface="+mn-lt"/>
              </a:rPr>
              <a:t>találjuk a leghatékonyabbnak?</a:t>
            </a:r>
          </a:p>
        </p:txBody>
      </p:sp>
    </p:spTree>
    <p:extLst>
      <p:ext uri="{BB962C8B-B14F-4D97-AF65-F5344CB8AC3E}">
        <p14:creationId xmlns:p14="http://schemas.microsoft.com/office/powerpoint/2010/main" xmlns="" val="2013156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Tervezési szakasz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785786" y="2500306"/>
            <a:ext cx="7572428" cy="31085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hu-HU" sz="2800" b="1" dirty="0">
                <a:latin typeface="+mn-lt"/>
              </a:rPr>
              <a:t>A projektmenedzsment törvénye</a:t>
            </a:r>
          </a:p>
          <a:p>
            <a:pPr algn="l"/>
            <a:endParaRPr lang="hu-HU" sz="2800" dirty="0">
              <a:latin typeface="+mn-lt"/>
            </a:endParaRPr>
          </a:p>
          <a:p>
            <a:pPr algn="l"/>
            <a:r>
              <a:rPr lang="hu-HU" sz="2800" dirty="0">
                <a:latin typeface="+mn-lt"/>
              </a:rPr>
              <a:t>Egy átgondolatlan projekt háromszor hosszabb ideig tart, mint vártuk.</a:t>
            </a:r>
          </a:p>
          <a:p>
            <a:pPr algn="l"/>
            <a:endParaRPr lang="hu-HU" sz="2800" dirty="0">
              <a:latin typeface="+mn-lt"/>
            </a:endParaRPr>
          </a:p>
          <a:p>
            <a:pPr algn="l"/>
            <a:r>
              <a:rPr lang="hu-HU" sz="2800" dirty="0">
                <a:latin typeface="+mn-lt"/>
              </a:rPr>
              <a:t>Egy gondosan megtervezett projekt kétszer annyi ideig fog tartani.</a:t>
            </a:r>
          </a:p>
        </p:txBody>
      </p:sp>
      <p:pic>
        <p:nvPicPr>
          <p:cNvPr id="3" name="Kép 2" descr="Képtalálat a következőre: „Erasmus+ logo”">
            <a:extLst>
              <a:ext uri="{FF2B5EF4-FFF2-40B4-BE49-F238E27FC236}">
                <a16:creationId xmlns:a16="http://schemas.microsoft.com/office/drawing/2014/main" xmlns="" id="{20C19CFF-C670-F14D-99DE-80EAE06B63B9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857232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13423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4A684B9-A668-574B-BA5E-39D5648D8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3286"/>
            <a:ext cx="8305800" cy="911678"/>
          </a:xfrm>
        </p:spPr>
        <p:txBody>
          <a:bodyPr/>
          <a:lstStyle/>
          <a:p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Tervezési szakasz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B82408DD-7AEE-7943-B34C-3F31ED4BABB6}"/>
              </a:ext>
            </a:extLst>
          </p:cNvPr>
          <p:cNvSpPr txBox="1"/>
          <p:nvPr/>
        </p:nvSpPr>
        <p:spPr>
          <a:xfrm>
            <a:off x="785786" y="2071678"/>
            <a:ext cx="7572428" cy="3477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/>
              <a:t>Melyek a projekt várható eredményei?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 sz="20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/>
              <a:t>Hogyan biztosítjuk az előírt költségvetés és a meghatározott időráfordítás ellenőrzését?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 sz="20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/>
              <a:t>Hogyan zajlik a kommunikáció és az együttműködés a projektpartnerek között?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 sz="20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/>
              <a:t>Milyen </a:t>
            </a:r>
            <a:r>
              <a:rPr lang="hu-HU" sz="2000" dirty="0" smtClean="0"/>
              <a:t>célokat </a:t>
            </a:r>
            <a:r>
              <a:rPr lang="hu-HU" sz="2000" dirty="0"/>
              <a:t>követnek a nemzetközi projekttalálkozók? Milyen gyakorisággal kell megszervezni ezeket és ki vegyen részt rajta?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16A10042-225B-D04C-8DC0-59739721622D}"/>
              </a:ext>
            </a:extLst>
          </p:cNvPr>
          <p:cNvSpPr txBox="1"/>
          <p:nvPr/>
        </p:nvSpPr>
        <p:spPr>
          <a:xfrm>
            <a:off x="238125" y="1211036"/>
            <a:ext cx="836839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u-HU" sz="2000" b="1"/>
              <a:t> </a:t>
            </a:r>
            <a:endParaRPr lang="hu-HU" sz="1600"/>
          </a:p>
        </p:txBody>
      </p:sp>
      <p:pic>
        <p:nvPicPr>
          <p:cNvPr id="7" name="Kép 6" descr="Képtalálat a következőre: „Erasmus+ logo”">
            <a:extLst>
              <a:ext uri="{FF2B5EF4-FFF2-40B4-BE49-F238E27FC236}">
                <a16:creationId xmlns:a16="http://schemas.microsoft.com/office/drawing/2014/main" xmlns="" id="{57CEFC3D-1472-804D-A8AF-FBA5205C09B3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000108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07637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06B4FE3-0E8E-3841-8627-864CAE94B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8604"/>
            <a:ext cx="8305800" cy="1214446"/>
          </a:xfrm>
        </p:spPr>
        <p:txBody>
          <a:bodyPr>
            <a:normAutofit/>
          </a:bodyPr>
          <a:lstStyle/>
          <a:p>
            <a:r>
              <a:rPr lang="hu-H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Tervezési szakasz: közös munkaterv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85F675AD-313F-4A4A-AD75-468C7A3DED2B}"/>
              </a:ext>
            </a:extLst>
          </p:cNvPr>
          <p:cNvSpPr txBox="1"/>
          <p:nvPr/>
        </p:nvSpPr>
        <p:spPr>
          <a:xfrm>
            <a:off x="571472" y="1928802"/>
            <a:ext cx="8143932" cy="46782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Segít betartani az irányvonalat a projektben résztvevők számára</a:t>
            </a:r>
          </a:p>
          <a:p>
            <a:pPr algn="l"/>
            <a:endParaRPr lang="hu-HU" sz="2000" dirty="0">
              <a:latin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Megfogalmazza a közös tervezési folyamatok eredményeit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 sz="2000" dirty="0">
              <a:latin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Áttekintést kínál a célok, tervezett tevékenységek és eredmények területén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 sz="2000" dirty="0">
              <a:latin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Tartalmaz egy egyeztetett menetrendet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 sz="2000" dirty="0">
              <a:latin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Meghatározza a kompetenciákat és felelősségeket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 sz="2000" dirty="0">
              <a:latin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Fontos alapja a reflexiónak és értékelésnek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 sz="2000" dirty="0">
              <a:latin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Lehetőséget biztosít a </a:t>
            </a:r>
            <a:r>
              <a:rPr lang="hu-HU" sz="2000" dirty="0" smtClean="0">
                <a:latin typeface="+mn-lt"/>
              </a:rPr>
              <a:t>változtatásra</a:t>
            </a:r>
            <a:endParaRPr lang="hu-HU" dirty="0"/>
          </a:p>
          <a:p>
            <a:pPr algn="l"/>
            <a:endParaRPr lang="hu-HU" dirty="0"/>
          </a:p>
        </p:txBody>
      </p:sp>
      <p:pic>
        <p:nvPicPr>
          <p:cNvPr id="5" name="Kép 4" descr="Képtalálat a következőre: „Erasmus+ logo”">
            <a:extLst>
              <a:ext uri="{FF2B5EF4-FFF2-40B4-BE49-F238E27FC236}">
                <a16:creationId xmlns:a16="http://schemas.microsoft.com/office/drawing/2014/main" xmlns="" id="{9925ADE8-234F-3548-AD17-B1C6017EFD5A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9178" y="274700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95916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00C4B54-B5DC-6A4C-86B5-BD4EA2868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 a terv?</a:t>
            </a:r>
          </a:p>
        </p:txBody>
      </p:sp>
      <p:pic>
        <p:nvPicPr>
          <p:cNvPr id="4" name="Kép 3" descr="Képtalálat a következőre: „Erasmus+ logo”">
            <a:extLst>
              <a:ext uri="{FF2B5EF4-FFF2-40B4-BE49-F238E27FC236}">
                <a16:creationId xmlns:a16="http://schemas.microsoft.com/office/drawing/2014/main" xmlns="" id="{9C13CC4B-44FB-C446-B7C6-B68E6A0A79A0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3250" y="1105178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3E00F5DF-4156-EA46-871E-7016D9933858}"/>
              </a:ext>
            </a:extLst>
          </p:cNvPr>
          <p:cNvSpPr txBox="1"/>
          <p:nvPr/>
        </p:nvSpPr>
        <p:spPr>
          <a:xfrm>
            <a:off x="292554" y="2500993"/>
            <a:ext cx="82119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/>
              <a:t>CÉLOK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/>
              <a:t>KOMMUNIKÁCIÓ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/>
              <a:t>PROJEKTMENEDZSMENT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/>
              <a:t>MEGVALÓSÍTÁS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/>
              <a:t>ELLENŐRZÉS, ÉRTÉKELÉS, MINŐSÉGELLENŐRZÉS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/>
              <a:t>TERJESZTÉS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/>
              <a:t>BESZÁMOLÓ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/>
              <a:t>ÜNNEPLÉS, ELISMERÉS</a:t>
            </a:r>
          </a:p>
        </p:txBody>
      </p:sp>
    </p:spTree>
    <p:extLst>
      <p:ext uri="{BB962C8B-B14F-4D97-AF65-F5344CB8AC3E}">
        <p14:creationId xmlns:p14="http://schemas.microsoft.com/office/powerpoint/2010/main" xmlns="" val="4195376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áblázat 5">
            <a:extLst>
              <a:ext uri="{FF2B5EF4-FFF2-40B4-BE49-F238E27FC236}">
                <a16:creationId xmlns:a16="http://schemas.microsoft.com/office/drawing/2014/main" xmlns="" id="{53BF26F9-68CD-1741-9F42-93FEF37963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3364417"/>
              </p:ext>
            </p:extLst>
          </p:nvPr>
        </p:nvGraphicFramePr>
        <p:xfrm>
          <a:off x="0" y="-571527"/>
          <a:ext cx="9144000" cy="7542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480">
                  <a:extLst>
                    <a:ext uri="{9D8B030D-6E8A-4147-A177-3AD203B41FA5}">
                      <a16:colId xmlns:a16="http://schemas.microsoft.com/office/drawing/2014/main" xmlns="" val="3485222472"/>
                    </a:ext>
                  </a:extLst>
                </a:gridCol>
                <a:gridCol w="1943120">
                  <a:extLst>
                    <a:ext uri="{9D8B030D-6E8A-4147-A177-3AD203B41FA5}">
                      <a16:colId xmlns:a16="http://schemas.microsoft.com/office/drawing/2014/main" xmlns="" val="3236350837"/>
                    </a:ext>
                  </a:extLst>
                </a:gridCol>
                <a:gridCol w="2271722">
                  <a:extLst>
                    <a:ext uri="{9D8B030D-6E8A-4147-A177-3AD203B41FA5}">
                      <a16:colId xmlns:a16="http://schemas.microsoft.com/office/drawing/2014/main" xmlns="" val="1553201139"/>
                    </a:ext>
                  </a:extLst>
                </a:gridCol>
                <a:gridCol w="1385878">
                  <a:extLst>
                    <a:ext uri="{9D8B030D-6E8A-4147-A177-3AD203B41FA5}">
                      <a16:colId xmlns:a16="http://schemas.microsoft.com/office/drawing/2014/main" xmlns="" val="159632545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1927348174"/>
                    </a:ext>
                  </a:extLst>
                </a:gridCol>
              </a:tblGrid>
              <a:tr h="1140582">
                <a:tc>
                  <a:txBody>
                    <a:bodyPr/>
                    <a:lstStyle/>
                    <a:p>
                      <a:r>
                        <a:rPr lang="hu-HU" dirty="0"/>
                        <a:t>Célok tervezése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Kommunikáció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Projekt-</a:t>
                      </a:r>
                    </a:p>
                    <a:p>
                      <a:r>
                        <a:rPr lang="hu-HU" dirty="0" smtClean="0"/>
                        <a:t>menedzsment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Megvalósí-tás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Ellenőrzés</a:t>
                      </a:r>
                      <a:r>
                        <a:rPr lang="hu-HU" dirty="0" smtClean="0"/>
                        <a:t>,</a:t>
                      </a:r>
                    </a:p>
                    <a:p>
                      <a:r>
                        <a:rPr lang="hu-HU" dirty="0" smtClean="0"/>
                        <a:t>értékelés</a:t>
                      </a:r>
                      <a:r>
                        <a:rPr lang="hu-HU" dirty="0"/>
                        <a:t>, terjesztés, </a:t>
                      </a:r>
                      <a:r>
                        <a:rPr lang="hu-HU" dirty="0" smtClean="0"/>
                        <a:t>beszámoló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9253714"/>
                  </a:ext>
                </a:extLst>
              </a:tr>
              <a:tr h="598849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u-HU" dirty="0"/>
                        <a:t>Mit akarunk elérni?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u-HU" dirty="0"/>
                        <a:t>Milyen változtatásokat és javításokat akarunk tenni?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u-HU" dirty="0"/>
                        <a:t>Hogyan szervezzük a </a:t>
                      </a:r>
                      <a:r>
                        <a:rPr lang="hu-HU" dirty="0" smtClean="0"/>
                        <a:t>kommunikációt</a:t>
                      </a:r>
                      <a:r>
                        <a:rPr lang="hu-HU" dirty="0"/>
                        <a:t>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u-HU" dirty="0"/>
                        <a:t>Milyen eszközöket használunk?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u-HU" dirty="0"/>
                        <a:t>Kik a partnerségen </a:t>
                      </a:r>
                      <a:r>
                        <a:rPr lang="hu-HU" dirty="0" smtClean="0"/>
                        <a:t>belül </a:t>
                      </a:r>
                      <a:r>
                        <a:rPr lang="hu-HU" dirty="0"/>
                        <a:t>a báziscsapatok?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u-HU" dirty="0"/>
                        <a:t>Melyek a </a:t>
                      </a:r>
                      <a:r>
                        <a:rPr lang="hu-HU" dirty="0" smtClean="0"/>
                        <a:t>projekt-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hu-HU" dirty="0" smtClean="0"/>
                        <a:t>menedzsmenti </a:t>
                      </a:r>
                      <a:r>
                        <a:rPr lang="hu-HU" dirty="0"/>
                        <a:t>feladatok?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u-HU" dirty="0"/>
                        <a:t>Hogyan oszlanak meg a felelősségek és a feladatok a </a:t>
                      </a:r>
                      <a:r>
                        <a:rPr lang="hu-HU" dirty="0" smtClean="0"/>
                        <a:t>partneriskolák </a:t>
                      </a:r>
                      <a:r>
                        <a:rPr lang="hu-HU" dirty="0"/>
                        <a:t>között?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u-HU" dirty="0"/>
                        <a:t>Milyen mechanizmusok vannak kéznél konfliktusok esetén?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Mit?</a:t>
                      </a:r>
                    </a:p>
                    <a:p>
                      <a:r>
                        <a:rPr lang="hu-HU" dirty="0"/>
                        <a:t>Hogyan?</a:t>
                      </a:r>
                    </a:p>
                    <a:p>
                      <a:r>
                        <a:rPr lang="hu-HU" dirty="0"/>
                        <a:t>Meddig?</a:t>
                      </a:r>
                    </a:p>
                    <a:p>
                      <a:r>
                        <a:rPr lang="hu-HU" dirty="0" smtClean="0"/>
                        <a:t>Stb.</a:t>
                      </a:r>
                      <a:endParaRPr lang="hu-HU" dirty="0"/>
                    </a:p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Hogyan történjenek?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6895325"/>
                  </a:ext>
                </a:extLst>
              </a:tr>
              <a:tr h="300454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8755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38898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xmlns="" id="{4A0E8B14-B54B-D848-9119-3AA161CC2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642918"/>
            <a:ext cx="8305800" cy="1143000"/>
          </a:xfrm>
        </p:spPr>
        <p:txBody>
          <a:bodyPr/>
          <a:lstStyle/>
          <a:p>
            <a:r>
              <a:rPr lang="hu-HU"/>
              <a:t>Teamalkotás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B1A80A34-0127-C849-BC01-1B10FF05BD22}"/>
              </a:ext>
            </a:extLst>
          </p:cNvPr>
          <p:cNvSpPr txBox="1"/>
          <p:nvPr/>
        </p:nvSpPr>
        <p:spPr>
          <a:xfrm>
            <a:off x="500034" y="2143116"/>
            <a:ext cx="7858180" cy="40934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 smtClean="0">
              <a:latin typeface="+mn-lt"/>
            </a:endParaRP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+mn-lt"/>
              </a:rPr>
              <a:t>Minden </a:t>
            </a:r>
            <a:r>
              <a:rPr lang="hu-HU" sz="2000" dirty="0">
                <a:latin typeface="+mn-lt"/>
              </a:rPr>
              <a:t>munkatárs véleménye értékes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Világosan és érthetően kommunikáljunk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Támogassuk az együttműködést és a bizalmat a csapattagok között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Osszuk meg az információkat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Egyeztessünk! Határozzuk meg, hogyan és mikor kell egyeztetni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Határozzuk meg a csapatra vonatkozó alapszabályokat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Hallgassuk meg egymást!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err="1" smtClean="0">
                <a:latin typeface="+mn-lt"/>
              </a:rPr>
              <a:t>Ötleteljünk</a:t>
            </a:r>
            <a:r>
              <a:rPr lang="hu-HU" sz="2000" dirty="0" smtClean="0">
                <a:latin typeface="+mn-lt"/>
              </a:rPr>
              <a:t>! (</a:t>
            </a:r>
            <a:r>
              <a:rPr lang="hu-HU" sz="2000" dirty="0" err="1" smtClean="0">
                <a:latin typeface="+mn-lt"/>
              </a:rPr>
              <a:t>Brainstorming</a:t>
            </a:r>
            <a:r>
              <a:rPr lang="hu-HU" sz="2000" dirty="0" smtClean="0">
                <a:latin typeface="+mn-lt"/>
              </a:rPr>
              <a:t>)</a:t>
            </a:r>
            <a:endParaRPr lang="hu-HU" sz="2000" dirty="0">
              <a:latin typeface="+mn-lt"/>
            </a:endParaRPr>
          </a:p>
        </p:txBody>
      </p:sp>
      <p:pic>
        <p:nvPicPr>
          <p:cNvPr id="8" name="Kép 7" descr="Képtalálat a következőre: „Erasmus+ logo”">
            <a:extLst>
              <a:ext uri="{FF2B5EF4-FFF2-40B4-BE49-F238E27FC236}">
                <a16:creationId xmlns:a16="http://schemas.microsoft.com/office/drawing/2014/main" xmlns="" id="{A1CBBB01-BF3D-E046-A6F7-FE8A5E59DAD9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955500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15436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AB395F5-45F3-AB41-A06D-73FFEC57A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Megvalósítás – kérdések a pályázathoz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FD75F2EB-2983-744B-A829-65428FA20DCD}"/>
              </a:ext>
            </a:extLst>
          </p:cNvPr>
          <p:cNvSpPr txBox="1"/>
          <p:nvPr/>
        </p:nvSpPr>
        <p:spPr>
          <a:xfrm>
            <a:off x="457200" y="2500993"/>
            <a:ext cx="8088086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Írja le a </a:t>
            </a:r>
            <a:r>
              <a:rPr lang="hu-HU" sz="2000" dirty="0" smtClean="0">
                <a:latin typeface="+mn-lt"/>
              </a:rPr>
              <a:t>tevékenységeket, </a:t>
            </a:r>
            <a:r>
              <a:rPr lang="hu-HU" sz="2000" dirty="0">
                <a:latin typeface="+mn-lt"/>
              </a:rPr>
              <a:t>melyeket a projektje szervez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>
              <a:latin typeface="+mn-lt"/>
            </a:endParaRPr>
          </a:p>
          <a:p>
            <a:pPr marL="285750" indent="-28575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Részletezze azokat a tevékenységeket, amelyek különösen a projektmenedzsmentet és a terjesztést támogatják? Térjen ki a résztvevő munkatársak profiljára és a hasonló minőségi ellenőrzések gyakoriságára!</a:t>
            </a:r>
          </a:p>
        </p:txBody>
      </p:sp>
      <p:pic>
        <p:nvPicPr>
          <p:cNvPr id="5" name="Kép 4" descr="Képtalálat a következőre: „Erasmus+ logo”">
            <a:extLst>
              <a:ext uri="{FF2B5EF4-FFF2-40B4-BE49-F238E27FC236}">
                <a16:creationId xmlns:a16="http://schemas.microsoft.com/office/drawing/2014/main" xmlns="" id="{3C5F7071-9C41-AC48-9D90-A2EA85E6E8D7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285728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26799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1EC6FCE-3A35-B947-A48B-707A22A73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Ellenőrzés és folyamatos kiértékelés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0B6681DE-8B3A-C44B-9A6F-9A136DC11CDD}"/>
              </a:ext>
            </a:extLst>
          </p:cNvPr>
          <p:cNvSpPr txBox="1"/>
          <p:nvPr/>
        </p:nvSpPr>
        <p:spPr>
          <a:xfrm>
            <a:off x="457200" y="2500993"/>
            <a:ext cx="7952014" cy="31700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Mely tevékenységeket és teljesítményindikátorokat (kvantitatív és kvalitatív) fogalmazunk meg annak érdekében, hogy megítéljük, elérte-e és milyen mértékben a projekt a célját és eredményeit?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hu-HU" sz="2000" dirty="0">
              <a:latin typeface="+mn-lt"/>
            </a:endParaRPr>
          </a:p>
          <a:p>
            <a:pPr marL="285750" indent="-28575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Hogyan történik a projekt eredményei és tevékenységei minőségének </a:t>
            </a:r>
            <a:r>
              <a:rPr lang="hu-HU" sz="2000" dirty="0" smtClean="0">
                <a:latin typeface="+mn-lt"/>
              </a:rPr>
              <a:t>nyomon követése </a:t>
            </a:r>
            <a:r>
              <a:rPr lang="hu-HU" sz="2000" dirty="0">
                <a:latin typeface="+mn-lt"/>
              </a:rPr>
              <a:t>és értékelése?</a:t>
            </a:r>
          </a:p>
        </p:txBody>
      </p:sp>
      <p:pic>
        <p:nvPicPr>
          <p:cNvPr id="3" name="Kép 2" descr="Képtalálat a következőre: „Erasmus+ logo”">
            <a:extLst>
              <a:ext uri="{FF2B5EF4-FFF2-40B4-BE49-F238E27FC236}">
                <a16:creationId xmlns:a16="http://schemas.microsoft.com/office/drawing/2014/main" xmlns="" id="{43316DA2-2435-F742-8E30-719083FBB702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9679" y="384000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58303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304386"/>
            <a:ext cx="8305800" cy="1096739"/>
          </a:xfrm>
        </p:spPr>
        <p:txBody>
          <a:bodyPr/>
          <a:lstStyle/>
          <a:p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 projekt fázisai</a:t>
            </a:r>
          </a:p>
        </p:txBody>
      </p:sp>
      <p:pic>
        <p:nvPicPr>
          <p:cNvPr id="5" name="Kép 4" descr="Képtalálat a következőre: „Erasmus+ logo”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4738" y="1046235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yíl: ötszög 1">
            <a:extLst>
              <a:ext uri="{FF2B5EF4-FFF2-40B4-BE49-F238E27FC236}">
                <a16:creationId xmlns:a16="http://schemas.microsoft.com/office/drawing/2014/main" xmlns="" id="{040D7916-2D5B-E640-BF2A-97342587D325}"/>
              </a:ext>
            </a:extLst>
          </p:cNvPr>
          <p:cNvSpPr/>
          <p:nvPr/>
        </p:nvSpPr>
        <p:spPr>
          <a:xfrm>
            <a:off x="323618" y="1684416"/>
            <a:ext cx="2411418" cy="52850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/>
              <a:t>Kezdeményezés</a:t>
            </a:r>
          </a:p>
        </p:txBody>
      </p:sp>
      <p:sp>
        <p:nvSpPr>
          <p:cNvPr id="3" name="Nyíl: ötszög 2">
            <a:extLst>
              <a:ext uri="{FF2B5EF4-FFF2-40B4-BE49-F238E27FC236}">
                <a16:creationId xmlns:a16="http://schemas.microsoft.com/office/drawing/2014/main" xmlns="" id="{C739451E-474B-2947-AE77-02A8BF1E9FB0}"/>
              </a:ext>
            </a:extLst>
          </p:cNvPr>
          <p:cNvSpPr/>
          <p:nvPr/>
        </p:nvSpPr>
        <p:spPr>
          <a:xfrm>
            <a:off x="1428658" y="2365900"/>
            <a:ext cx="2329484" cy="52666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/>
              <a:t>Partnerkeresés</a:t>
            </a:r>
          </a:p>
        </p:txBody>
      </p:sp>
      <p:sp>
        <p:nvSpPr>
          <p:cNvPr id="8" name="Nyíl: ötszög 7">
            <a:extLst>
              <a:ext uri="{FF2B5EF4-FFF2-40B4-BE49-F238E27FC236}">
                <a16:creationId xmlns:a16="http://schemas.microsoft.com/office/drawing/2014/main" xmlns="" id="{08B352E3-06C2-FB4C-A5C4-F75D830B71EC}"/>
              </a:ext>
            </a:extLst>
          </p:cNvPr>
          <p:cNvSpPr/>
          <p:nvPr/>
        </p:nvSpPr>
        <p:spPr>
          <a:xfrm>
            <a:off x="2417278" y="3175853"/>
            <a:ext cx="2217669" cy="50561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/>
              <a:t>Tervezés</a:t>
            </a:r>
          </a:p>
        </p:txBody>
      </p:sp>
      <p:sp>
        <p:nvSpPr>
          <p:cNvPr id="13" name="Nyíl: felfelé kanyarodó 12">
            <a:extLst>
              <a:ext uri="{FF2B5EF4-FFF2-40B4-BE49-F238E27FC236}">
                <a16:creationId xmlns:a16="http://schemas.microsoft.com/office/drawing/2014/main" xmlns="" id="{5ADEB3AF-CDD6-4E4B-8231-F80B793AB1C2}"/>
              </a:ext>
            </a:extLst>
          </p:cNvPr>
          <p:cNvSpPr/>
          <p:nvPr/>
        </p:nvSpPr>
        <p:spPr>
          <a:xfrm rot="5400000">
            <a:off x="2630161" y="3637416"/>
            <a:ext cx="541738" cy="981581"/>
          </a:xfrm>
          <a:prstGeom prst="bentUpArrow">
            <a:avLst>
              <a:gd name="adj1" fmla="val 50000"/>
              <a:gd name="adj2" fmla="val 25082"/>
              <a:gd name="adj3" fmla="val 11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Nyíl: ötszög 15">
            <a:extLst>
              <a:ext uri="{FF2B5EF4-FFF2-40B4-BE49-F238E27FC236}">
                <a16:creationId xmlns:a16="http://schemas.microsoft.com/office/drawing/2014/main" xmlns="" id="{45CFE3D6-6047-F647-BC2E-1607D8CF04EE}"/>
              </a:ext>
            </a:extLst>
          </p:cNvPr>
          <p:cNvSpPr/>
          <p:nvPr/>
        </p:nvSpPr>
        <p:spPr>
          <a:xfrm>
            <a:off x="3526112" y="3808198"/>
            <a:ext cx="2376604" cy="56989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/>
              <a:t>Csapatalkotás</a:t>
            </a:r>
          </a:p>
        </p:txBody>
      </p:sp>
      <p:sp>
        <p:nvSpPr>
          <p:cNvPr id="17" name="Nyíl: ötszög 16">
            <a:extLst>
              <a:ext uri="{FF2B5EF4-FFF2-40B4-BE49-F238E27FC236}">
                <a16:creationId xmlns:a16="http://schemas.microsoft.com/office/drawing/2014/main" xmlns="" id="{4F936B91-1E0A-674B-8E78-4204A72BD4DA}"/>
              </a:ext>
            </a:extLst>
          </p:cNvPr>
          <p:cNvSpPr/>
          <p:nvPr/>
        </p:nvSpPr>
        <p:spPr>
          <a:xfrm>
            <a:off x="4562752" y="4571478"/>
            <a:ext cx="2657662" cy="56923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/>
              <a:t>Megvalósítás</a:t>
            </a:r>
          </a:p>
        </p:txBody>
      </p:sp>
      <p:sp>
        <p:nvSpPr>
          <p:cNvPr id="20" name="Nyíl: ötszög 19">
            <a:extLst>
              <a:ext uri="{FF2B5EF4-FFF2-40B4-BE49-F238E27FC236}">
                <a16:creationId xmlns:a16="http://schemas.microsoft.com/office/drawing/2014/main" xmlns="" id="{A9AA0BFE-7751-E54A-A792-6066C6B87437}"/>
              </a:ext>
            </a:extLst>
          </p:cNvPr>
          <p:cNvSpPr/>
          <p:nvPr/>
        </p:nvSpPr>
        <p:spPr>
          <a:xfrm>
            <a:off x="5683857" y="5287736"/>
            <a:ext cx="2435625" cy="52127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/>
              <a:t>Lezárás</a:t>
            </a:r>
          </a:p>
        </p:txBody>
      </p:sp>
      <p:sp>
        <p:nvSpPr>
          <p:cNvPr id="29" name="Nyíl: ötszög 28">
            <a:extLst>
              <a:ext uri="{FF2B5EF4-FFF2-40B4-BE49-F238E27FC236}">
                <a16:creationId xmlns:a16="http://schemas.microsoft.com/office/drawing/2014/main" xmlns="" id="{B5A7FC1C-3227-6E4B-8A20-FE234BD3D470}"/>
              </a:ext>
            </a:extLst>
          </p:cNvPr>
          <p:cNvSpPr/>
          <p:nvPr/>
        </p:nvSpPr>
        <p:spPr>
          <a:xfrm>
            <a:off x="6665439" y="6057173"/>
            <a:ext cx="2378518" cy="54628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Visszacsatolás</a:t>
            </a:r>
            <a:endParaRPr lang="hu-HU" dirty="0"/>
          </a:p>
        </p:txBody>
      </p:sp>
      <p:sp>
        <p:nvSpPr>
          <p:cNvPr id="7" name="Nyíl: felfelé kanyarodó 6">
            <a:extLst>
              <a:ext uri="{FF2B5EF4-FFF2-40B4-BE49-F238E27FC236}">
                <a16:creationId xmlns:a16="http://schemas.microsoft.com/office/drawing/2014/main" xmlns="" id="{4AA4DB50-8DB8-194F-ADAC-58DDE32F6670}"/>
              </a:ext>
            </a:extLst>
          </p:cNvPr>
          <p:cNvSpPr/>
          <p:nvPr/>
        </p:nvSpPr>
        <p:spPr>
          <a:xfrm rot="5400000">
            <a:off x="3706169" y="4338513"/>
            <a:ext cx="541738" cy="981581"/>
          </a:xfrm>
          <a:prstGeom prst="bentUpArrow">
            <a:avLst>
              <a:gd name="adj1" fmla="val 50000"/>
              <a:gd name="adj2" fmla="val 25082"/>
              <a:gd name="adj3" fmla="val 11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Nyíl: felfelé kanyarodó 8">
            <a:extLst>
              <a:ext uri="{FF2B5EF4-FFF2-40B4-BE49-F238E27FC236}">
                <a16:creationId xmlns:a16="http://schemas.microsoft.com/office/drawing/2014/main" xmlns="" id="{8E38F85B-28F5-A24E-896D-6A29A0FD744A}"/>
              </a:ext>
            </a:extLst>
          </p:cNvPr>
          <p:cNvSpPr/>
          <p:nvPr/>
        </p:nvSpPr>
        <p:spPr>
          <a:xfrm rot="5400000">
            <a:off x="4782674" y="5047351"/>
            <a:ext cx="541738" cy="981581"/>
          </a:xfrm>
          <a:prstGeom prst="bentUpArrow">
            <a:avLst>
              <a:gd name="adj1" fmla="val 50000"/>
              <a:gd name="adj2" fmla="val 25082"/>
              <a:gd name="adj3" fmla="val 11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Nyíl: felfelé kanyarodó 9">
            <a:extLst>
              <a:ext uri="{FF2B5EF4-FFF2-40B4-BE49-F238E27FC236}">
                <a16:creationId xmlns:a16="http://schemas.microsoft.com/office/drawing/2014/main" xmlns="" id="{4FD81693-F1C3-8044-AB69-779DFDE107F3}"/>
              </a:ext>
            </a:extLst>
          </p:cNvPr>
          <p:cNvSpPr/>
          <p:nvPr/>
        </p:nvSpPr>
        <p:spPr>
          <a:xfrm rot="5400000">
            <a:off x="5827113" y="5736110"/>
            <a:ext cx="541738" cy="981581"/>
          </a:xfrm>
          <a:prstGeom prst="bentUpArrow">
            <a:avLst>
              <a:gd name="adj1" fmla="val 50000"/>
              <a:gd name="adj2" fmla="val 25082"/>
              <a:gd name="adj3" fmla="val 11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Nyíl: felfelé kanyarodó 10">
            <a:extLst>
              <a:ext uri="{FF2B5EF4-FFF2-40B4-BE49-F238E27FC236}">
                <a16:creationId xmlns:a16="http://schemas.microsoft.com/office/drawing/2014/main" xmlns="" id="{38C5ABF0-7655-9B49-B216-7CF135409C01}"/>
              </a:ext>
            </a:extLst>
          </p:cNvPr>
          <p:cNvSpPr/>
          <p:nvPr/>
        </p:nvSpPr>
        <p:spPr>
          <a:xfrm rot="5400000">
            <a:off x="543539" y="2129983"/>
            <a:ext cx="541738" cy="981581"/>
          </a:xfrm>
          <a:prstGeom prst="bentUpArrow">
            <a:avLst>
              <a:gd name="adj1" fmla="val 50000"/>
              <a:gd name="adj2" fmla="val 25082"/>
              <a:gd name="adj3" fmla="val 11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Nyíl: felfelé kanyarodó 11">
            <a:extLst>
              <a:ext uri="{FF2B5EF4-FFF2-40B4-BE49-F238E27FC236}">
                <a16:creationId xmlns:a16="http://schemas.microsoft.com/office/drawing/2014/main" xmlns="" id="{39BD401E-2A51-6641-94C9-30D8602633E8}"/>
              </a:ext>
            </a:extLst>
          </p:cNvPr>
          <p:cNvSpPr/>
          <p:nvPr/>
        </p:nvSpPr>
        <p:spPr>
          <a:xfrm rot="5400000">
            <a:off x="1595511" y="2809460"/>
            <a:ext cx="541738" cy="981581"/>
          </a:xfrm>
          <a:prstGeom prst="bentUpArrow">
            <a:avLst>
              <a:gd name="adj1" fmla="val 50000"/>
              <a:gd name="adj2" fmla="val 25082"/>
              <a:gd name="adj3" fmla="val 11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37A7A3C-41CC-8141-9206-F6DD7E6C9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 workshop </a:t>
            </a:r>
            <a:endParaRPr lang="hu-HU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9CF672AE-129A-BD4C-BF51-D58991F07B9A}"/>
              </a:ext>
            </a:extLst>
          </p:cNvPr>
          <p:cNvSpPr txBox="1"/>
          <p:nvPr/>
        </p:nvSpPr>
        <p:spPr>
          <a:xfrm>
            <a:off x="364670" y="2480582"/>
            <a:ext cx="7888061" cy="17543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latin typeface="+mn-lt"/>
              </a:rPr>
              <a:t>Fogalmazzunk meg 2-4 kvantitatív és kvalitatív tulajdonságot, ami egy jó tanárt  jellemez.</a:t>
            </a:r>
          </a:p>
        </p:txBody>
      </p:sp>
      <p:pic>
        <p:nvPicPr>
          <p:cNvPr id="5" name="Kép 4" descr="Képtalálat a következőre: „Erasmus+ logo”">
            <a:extLst>
              <a:ext uri="{FF2B5EF4-FFF2-40B4-BE49-F238E27FC236}">
                <a16:creationId xmlns:a16="http://schemas.microsoft.com/office/drawing/2014/main" xmlns="" id="{AC05A7D6-14BE-D343-96C3-B0FBCFC4B0BA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3250" y="1105178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659885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BA095BD-FF9B-934E-8091-4D7F17E58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428604"/>
            <a:ext cx="8305800" cy="1143000"/>
          </a:xfrm>
        </p:spPr>
        <p:txBody>
          <a:bodyPr/>
          <a:lstStyle/>
          <a:p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 </a:t>
            </a:r>
            <a:r>
              <a:rPr lang="hu-H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workshop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296205FE-C98A-E543-8496-C879F3E4E30E}"/>
              </a:ext>
            </a:extLst>
          </p:cNvPr>
          <p:cNvSpPr txBox="1"/>
          <p:nvPr/>
        </p:nvSpPr>
        <p:spPr>
          <a:xfrm>
            <a:off x="714348" y="1785926"/>
            <a:ext cx="7606393" cy="42473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hu-HU" b="1" u="sng" dirty="0">
                <a:latin typeface="+mn-lt"/>
              </a:rPr>
              <a:t>Kvantitatív indikátorok: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A </a:t>
            </a:r>
            <a:r>
              <a:rPr lang="hu-HU" dirty="0" smtClean="0">
                <a:latin typeface="+mn-lt"/>
              </a:rPr>
              <a:t>résztvevő </a:t>
            </a:r>
            <a:r>
              <a:rPr lang="hu-HU" dirty="0">
                <a:latin typeface="+mn-lt"/>
              </a:rPr>
              <a:t>tanárok száma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A résztvevő diákok száma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A terjesztési tevékenységek száma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hu-HU" b="1" u="sng" dirty="0" smtClean="0">
                <a:latin typeface="+mn-lt"/>
              </a:rPr>
              <a:t>Kvalitatív </a:t>
            </a:r>
            <a:r>
              <a:rPr lang="hu-HU" b="1" u="sng" dirty="0">
                <a:latin typeface="+mn-lt"/>
              </a:rPr>
              <a:t>indikátorok: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A </a:t>
            </a:r>
            <a:r>
              <a:rPr lang="hu-HU" dirty="0" smtClean="0">
                <a:latin typeface="+mn-lt"/>
              </a:rPr>
              <a:t>feladatokat </a:t>
            </a:r>
            <a:r>
              <a:rPr lang="hu-HU" dirty="0">
                <a:latin typeface="+mn-lt"/>
              </a:rPr>
              <a:t>és felelősségeket egyformán felosztjuk a partnerek között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A diákok az összes projektfázisban részt vesznek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A módszerek innovatívok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Az összes tervezett tevékenységet időben végrehajtjuk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latin typeface="+mn-lt"/>
              </a:rPr>
              <a:t>A kockázatot ésszerűen </a:t>
            </a:r>
            <a:r>
              <a:rPr lang="hu-HU" dirty="0" smtClean="0">
                <a:latin typeface="+mn-lt"/>
              </a:rPr>
              <a:t>elemezzük</a:t>
            </a:r>
            <a:endParaRPr lang="hu-HU" dirty="0">
              <a:latin typeface="+mn-lt"/>
            </a:endParaRPr>
          </a:p>
        </p:txBody>
      </p:sp>
      <p:pic>
        <p:nvPicPr>
          <p:cNvPr id="3" name="Kép 2" descr="Képtalálat a következőre: „Erasmus+ logo”">
            <a:extLst>
              <a:ext uri="{FF2B5EF4-FFF2-40B4-BE49-F238E27FC236}">
                <a16:creationId xmlns:a16="http://schemas.microsoft.com/office/drawing/2014/main" xmlns="" id="{4A9531D7-A87F-F44E-AA14-97A6CC9EF8AE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1357298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08161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79FB8B8-0D92-764B-A860-2BDAAA5D4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/>
          <a:lstStyle/>
          <a:p>
            <a:pPr algn="ct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Értékelési módszerek</a:t>
            </a:r>
          </a:p>
        </p:txBody>
      </p:sp>
      <p:pic>
        <p:nvPicPr>
          <p:cNvPr id="5" name="Kép 4" descr="Képtalálat a következőre: „Erasmus+ logo”">
            <a:extLst>
              <a:ext uri="{FF2B5EF4-FFF2-40B4-BE49-F238E27FC236}">
                <a16:creationId xmlns:a16="http://schemas.microsoft.com/office/drawing/2014/main" xmlns="" id="{1302C4BD-5C80-A34D-A32A-F0C5EA6EA39E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3197" y="438428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llipszis 6"/>
          <p:cNvSpPr/>
          <p:nvPr/>
        </p:nvSpPr>
        <p:spPr>
          <a:xfrm>
            <a:off x="928662" y="2143116"/>
            <a:ext cx="6572296" cy="37862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err="1" smtClean="0"/>
              <a:t>Pre-és</a:t>
            </a:r>
            <a:r>
              <a:rPr lang="hu-HU" sz="2000" dirty="0" smtClean="0"/>
              <a:t> post-tesztek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/>
              <a:t>Egyéni reflexiók konkrét kérdésekkel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err="1" smtClean="0"/>
              <a:t>Patnerségek</a:t>
            </a:r>
            <a:endParaRPr lang="hu-H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/>
              <a:t>Visszacsatolási skála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/>
              <a:t>Kérdőívek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/>
              <a:t>Reflexiók összehasonlítása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/>
              <a:t>Névtelen cikk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/>
              <a:t>projektnapló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xmlns="" val="1354220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FE02368-9290-A24A-9598-2981AEAC8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Kulcs-kvalifikációk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601951F6-5CBC-AF4F-84DA-66F8765E9DAD}"/>
              </a:ext>
            </a:extLst>
          </p:cNvPr>
          <p:cNvSpPr txBox="1"/>
          <p:nvPr/>
        </p:nvSpPr>
        <p:spPr>
          <a:xfrm>
            <a:off x="585107" y="2500993"/>
            <a:ext cx="490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hu-HU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74B1A514-AE80-264B-806A-A33111B0AE0F}"/>
              </a:ext>
            </a:extLst>
          </p:cNvPr>
          <p:cNvSpPr txBox="1"/>
          <p:nvPr/>
        </p:nvSpPr>
        <p:spPr>
          <a:xfrm>
            <a:off x="4038599" y="5286016"/>
            <a:ext cx="4499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hu-HU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u-HU"/>
          </a:p>
        </p:txBody>
      </p:sp>
      <p:graphicFrame>
        <p:nvGraphicFramePr>
          <p:cNvPr id="8" name="Táblázat 8">
            <a:extLst>
              <a:ext uri="{FF2B5EF4-FFF2-40B4-BE49-F238E27FC236}">
                <a16:creationId xmlns:a16="http://schemas.microsoft.com/office/drawing/2014/main" xmlns="" id="{E8AB8C7C-AB9E-8645-9093-91BF515D58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2528628"/>
              </p:ext>
            </p:extLst>
          </p:nvPr>
        </p:nvGraphicFramePr>
        <p:xfrm>
          <a:off x="571472" y="2143116"/>
          <a:ext cx="8211909" cy="3868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7303">
                  <a:extLst>
                    <a:ext uri="{9D8B030D-6E8A-4147-A177-3AD203B41FA5}">
                      <a16:colId xmlns:a16="http://schemas.microsoft.com/office/drawing/2014/main" xmlns="" val="3255059959"/>
                    </a:ext>
                  </a:extLst>
                </a:gridCol>
                <a:gridCol w="2680493">
                  <a:extLst>
                    <a:ext uri="{9D8B030D-6E8A-4147-A177-3AD203B41FA5}">
                      <a16:colId xmlns:a16="http://schemas.microsoft.com/office/drawing/2014/main" xmlns="" val="1071798978"/>
                    </a:ext>
                  </a:extLst>
                </a:gridCol>
                <a:gridCol w="2794113">
                  <a:extLst>
                    <a:ext uri="{9D8B030D-6E8A-4147-A177-3AD203B41FA5}">
                      <a16:colId xmlns:a16="http://schemas.microsoft.com/office/drawing/2014/main" xmlns="" val="653069359"/>
                    </a:ext>
                  </a:extLst>
                </a:gridCol>
              </a:tblGrid>
              <a:tr h="461213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2295771"/>
                  </a:ext>
                </a:extLst>
              </a:tr>
              <a:tr h="461213">
                <a:tc>
                  <a:txBody>
                    <a:bodyPr/>
                    <a:lstStyle/>
                    <a:p>
                      <a:r>
                        <a:rPr lang="hu-HU"/>
                        <a:t>Hozzáállás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Megbízhatóság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Kommunikáció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8526743"/>
                  </a:ext>
                </a:extLst>
              </a:tr>
              <a:tr h="461213">
                <a:tc>
                  <a:txBody>
                    <a:bodyPr/>
                    <a:lstStyle/>
                    <a:p>
                      <a:r>
                        <a:rPr lang="hu-HU"/>
                        <a:t>Igyekezet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Kitartás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Kooperáció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0977053"/>
                  </a:ext>
                </a:extLst>
              </a:tr>
              <a:tr h="461213">
                <a:tc>
                  <a:txBody>
                    <a:bodyPr/>
                    <a:lstStyle/>
                    <a:p>
                      <a:r>
                        <a:rPr lang="hu-HU"/>
                        <a:t>Rendszeretet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Saját kezdeményezés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Csapatszellem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4891779"/>
                  </a:ext>
                </a:extLst>
              </a:tr>
              <a:tr h="461213">
                <a:tc>
                  <a:txBody>
                    <a:bodyPr/>
                    <a:lstStyle/>
                    <a:p>
                      <a:r>
                        <a:rPr lang="hu-HU"/>
                        <a:t>Munkakészség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Nyitottság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Döntési képesség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7411372"/>
                  </a:ext>
                </a:extLst>
              </a:tr>
              <a:tr h="461213">
                <a:tc>
                  <a:txBody>
                    <a:bodyPr/>
                    <a:lstStyle/>
                    <a:p>
                      <a:r>
                        <a:rPr lang="hu-HU"/>
                        <a:t>Barátságosság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Tolerancia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Kreativitás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9557568"/>
                  </a:ext>
                </a:extLst>
              </a:tr>
              <a:tr h="461213">
                <a:tc>
                  <a:txBody>
                    <a:bodyPr/>
                    <a:lstStyle/>
                    <a:p>
                      <a:r>
                        <a:rPr lang="hu-HU" dirty="0" smtClean="0"/>
                        <a:t>Mobilitás /Flexibilitás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/>
                        <a:t>Célra törés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Tanulási készség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781168"/>
                  </a:ext>
                </a:extLst>
              </a:tr>
              <a:tr h="461213">
                <a:tc>
                  <a:txBody>
                    <a:bodyPr/>
                    <a:lstStyle/>
                    <a:p>
                      <a:r>
                        <a:rPr lang="hu-HU" dirty="0"/>
                        <a:t>Viselkedés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Akaratérvényesítés</a:t>
                      </a:r>
                    </a:p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Szervezési készség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025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37592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95277234-DEA7-0348-AA0A-DE1F8818E3C5}"/>
              </a:ext>
            </a:extLst>
          </p:cNvPr>
          <p:cNvSpPr txBox="1"/>
          <p:nvPr/>
        </p:nvSpPr>
        <p:spPr>
          <a:xfrm>
            <a:off x="1402216" y="2984046"/>
            <a:ext cx="6415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4800"/>
              <a:t>Köszönöm a figyelmet!</a:t>
            </a:r>
          </a:p>
        </p:txBody>
      </p:sp>
      <p:pic>
        <p:nvPicPr>
          <p:cNvPr id="5" name="Kép 4" descr="Képtalálat a következőre: „Erasmus+ logo”">
            <a:extLst>
              <a:ext uri="{FF2B5EF4-FFF2-40B4-BE49-F238E27FC236}">
                <a16:creationId xmlns:a16="http://schemas.microsoft.com/office/drawing/2014/main" xmlns="" id="{690C326D-84E5-A041-93E5-8C8ADBC7B023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3250" y="1105178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1035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Kezdeményező-fázis:</a:t>
            </a:r>
            <a:b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pályázat kérdései</a:t>
            </a:r>
          </a:p>
        </p:txBody>
      </p:sp>
      <p:pic>
        <p:nvPicPr>
          <p:cNvPr id="3" name="Kép 2" descr="Képtalálat a következőre: „Erasmus+ logo”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785794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zövegdoboz 3"/>
          <p:cNvSpPr txBox="1"/>
          <p:nvPr/>
        </p:nvSpPr>
        <p:spPr>
          <a:xfrm>
            <a:off x="428596" y="2571744"/>
            <a:ext cx="7929618" cy="34624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hu-HU" sz="2800" dirty="0">
                <a:solidFill>
                  <a:srgbClr val="002060"/>
                </a:solidFill>
              </a:rPr>
              <a:t> Mi a projekt  célja?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hu-HU" sz="2800" dirty="0">
                <a:solidFill>
                  <a:srgbClr val="002060"/>
                </a:solidFill>
              </a:rPr>
              <a:t> Milyen mértékben innovatív  a projekt, vagy kiegészítő a már megvalósított  projektekhez?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hu-HU" sz="2800" dirty="0">
                <a:solidFill>
                  <a:srgbClr val="002060"/>
                </a:solidFill>
              </a:rPr>
              <a:t> Milyen előkészületeket tesz a szervezet vagy partnere a projekt-tevékenységek megvalósítása érdekében?</a:t>
            </a:r>
          </a:p>
          <a:p>
            <a:pPr>
              <a:buFont typeface="Arial" pitchFamily="34" charset="0"/>
              <a:buChar char="•"/>
            </a:pPr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Igényfelmérés</a:t>
            </a:r>
          </a:p>
        </p:txBody>
      </p:sp>
      <p:pic>
        <p:nvPicPr>
          <p:cNvPr id="3" name="Kép 2" descr="Képtalálat a következőre: „Erasmus+ logo”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1142984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zövegdoboz 3"/>
          <p:cNvSpPr txBox="1"/>
          <p:nvPr/>
        </p:nvSpPr>
        <p:spPr>
          <a:xfrm>
            <a:off x="714347" y="2500306"/>
            <a:ext cx="821874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Melyek az iskola prioritásai?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Mely területen kell optimalizálni?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Min szeretnénk változtatni / javítani?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Milyen magas a motivációs szintünk?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Mit szeretnénk másoktól tanulni vagy másokkal fejleszteni?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Mit tudunk másokkal megosztani?</a:t>
            </a:r>
          </a:p>
          <a:p>
            <a:pPr>
              <a:buFont typeface="Arial" pitchFamily="34" charset="0"/>
              <a:buChar char="•"/>
            </a:pPr>
            <a:endParaRPr lang="hu-HU" dirty="0"/>
          </a:p>
          <a:p>
            <a:endParaRPr lang="hu-HU" dirty="0"/>
          </a:p>
          <a:p>
            <a:pPr>
              <a:buFont typeface="Arial" pitchFamily="34" charset="0"/>
              <a:buChar char="•"/>
            </a:pP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Kezdeményező szakasz</a:t>
            </a:r>
          </a:p>
        </p:txBody>
      </p:sp>
      <p:pic>
        <p:nvPicPr>
          <p:cNvPr id="3" name="Kép 2" descr="Képtalálat a következőre: „Erasmus+ logo”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214290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zövegdoboz 3"/>
          <p:cNvSpPr txBox="1"/>
          <p:nvPr/>
        </p:nvSpPr>
        <p:spPr>
          <a:xfrm>
            <a:off x="428596" y="2214554"/>
            <a:ext cx="8001056" cy="43396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2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igények és célok  tisztázása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hu-HU" sz="2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hu-H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Milyen képzési és fejlesztési célokat követ iskolánk ebben a projektpartnerségben?</a:t>
            </a:r>
          </a:p>
          <a:p>
            <a:pPr>
              <a:buFont typeface="Arial" pitchFamily="34" charset="0"/>
              <a:buChar char="•"/>
            </a:pPr>
            <a:endParaRPr lang="hu-H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hu-H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Milyen idősek legyenek a diákok?</a:t>
            </a:r>
          </a:p>
          <a:p>
            <a:pPr>
              <a:buFont typeface="Arial" pitchFamily="34" charset="0"/>
              <a:buChar char="•"/>
            </a:pPr>
            <a:endParaRPr lang="hu-H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hu-H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Milyen partneriskola a megfelelő?</a:t>
            </a:r>
          </a:p>
          <a:p>
            <a:pPr>
              <a:buFont typeface="Arial" pitchFamily="34" charset="0"/>
              <a:buChar char="•"/>
            </a:pPr>
            <a:endParaRPr lang="hu-H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hu-H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Melyik országban legyen a partneriskola?</a:t>
            </a:r>
          </a:p>
          <a:p>
            <a:pPr>
              <a:buFont typeface="Arial" pitchFamily="34" charset="0"/>
              <a:buChar char="•"/>
            </a:pPr>
            <a:endParaRPr lang="hu-H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hu-H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Milyen nyelven akarunk vagy tudunk kommunikálni?</a:t>
            </a:r>
          </a:p>
          <a:p>
            <a:pPr>
              <a:buFont typeface="Arial" pitchFamily="34" charset="0"/>
              <a:buChar char="•"/>
            </a:pP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 </a:t>
            </a:r>
            <a:r>
              <a:rPr lang="hu-H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workshop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3" name="Kép 2" descr="Képtalálat a következőre: „Erasmus+ logo”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000108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zövegdoboz 3"/>
          <p:cNvSpPr txBox="1"/>
          <p:nvPr/>
        </p:nvSpPr>
        <p:spPr>
          <a:xfrm>
            <a:off x="642910" y="2285992"/>
            <a:ext cx="7643866" cy="36625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 szeretnénk</a:t>
            </a:r>
            <a:endParaRPr lang="hu-H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400">
                <a:solidFill>
                  <a:srgbClr val="002060"/>
                </a:solidFill>
              </a:rPr>
              <a:t>az óránkon,</a:t>
            </a:r>
            <a:endParaRPr lang="hu-HU" sz="2400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400" dirty="0">
                <a:solidFill>
                  <a:srgbClr val="002060"/>
                </a:solidFill>
              </a:rPr>
              <a:t>az osztályteremben,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400" dirty="0">
                <a:solidFill>
                  <a:srgbClr val="002060"/>
                </a:solidFill>
              </a:rPr>
              <a:t>az iskolában,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400" dirty="0">
                <a:solidFill>
                  <a:srgbClr val="002060"/>
                </a:solidFill>
              </a:rPr>
              <a:t>az iskolai életben,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400" dirty="0">
                <a:solidFill>
                  <a:srgbClr val="002060"/>
                </a:solidFill>
              </a:rPr>
              <a:t>a </a:t>
            </a:r>
            <a:r>
              <a:rPr lang="hu-HU" sz="2400">
                <a:solidFill>
                  <a:srgbClr val="002060"/>
                </a:solidFill>
              </a:rPr>
              <a:t>tanítási gyakorlatunk </a:t>
            </a:r>
            <a:r>
              <a:rPr lang="hu-HU" sz="2400" dirty="0">
                <a:solidFill>
                  <a:srgbClr val="002060"/>
                </a:solidFill>
              </a:rPr>
              <a:t>során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diákokon javítani /változtatni /fejleszteni?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704088"/>
            <a:ext cx="8305800" cy="1143000"/>
          </a:xfrm>
        </p:spPr>
        <p:txBody>
          <a:bodyPr>
            <a:normAutofit/>
          </a:bodyPr>
          <a:lstStyle/>
          <a:p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Partnerkeresés – </a:t>
            </a:r>
            <a:r>
              <a:rPr lang="hu-HU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pályázás </a:t>
            </a:r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kérdései</a:t>
            </a:r>
          </a:p>
        </p:txBody>
      </p:sp>
      <p:pic>
        <p:nvPicPr>
          <p:cNvPr id="4" name="Kép 3" descr="Képtalálat a következőre: „Erasmus+ logo”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85728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zövegdoboz 6"/>
          <p:cNvSpPr txBox="1"/>
          <p:nvPr/>
        </p:nvSpPr>
        <p:spPr>
          <a:xfrm>
            <a:off x="428596" y="2500306"/>
            <a:ext cx="8102087" cy="26776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400" dirty="0">
                <a:latin typeface="+mn-lt"/>
              </a:rPr>
              <a:t>Mi alapján döntünk a projektpartner mellett és milyen tapasztalatokat és kompetenciákat viszünk magunkkal a projektbe?</a:t>
            </a:r>
          </a:p>
          <a:p>
            <a:endParaRPr lang="hu-HU" sz="2400" dirty="0">
              <a:latin typeface="+mn-lt"/>
            </a:endParaRPr>
          </a:p>
          <a:p>
            <a:r>
              <a:rPr lang="hu-HU" sz="2400" dirty="0">
                <a:latin typeface="+mn-lt"/>
              </a:rPr>
              <a:t>Hogyan létesítünk partnerséget és ez a partner olyan szervezetet, amely még soha nem dolgozott hasonló projektben?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Stratégiák a partnerkereséshez</a:t>
            </a:r>
          </a:p>
        </p:txBody>
      </p:sp>
      <p:pic>
        <p:nvPicPr>
          <p:cNvPr id="3" name="Kép 2" descr="Képtalálat a következőre: „Erasmus+ logo”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14290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zövegdoboz 3"/>
          <p:cNvSpPr txBox="1"/>
          <p:nvPr/>
        </p:nvSpPr>
        <p:spPr>
          <a:xfrm>
            <a:off x="785786" y="2214554"/>
            <a:ext cx="7215238" cy="38625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hu-HU" sz="2000" dirty="0"/>
              <a:t> </a:t>
            </a:r>
            <a:r>
              <a:rPr lang="hu-HU" sz="2000" dirty="0" err="1"/>
              <a:t>eTwinning</a:t>
            </a:r>
            <a:endParaRPr lang="hu-HU" sz="2000" dirty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hu-HU" sz="2000" dirty="0" err="1"/>
              <a:t>SchoolEducationGateway</a:t>
            </a:r>
            <a:endParaRPr lang="hu-HU" sz="2000" dirty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hu-HU" sz="2000" dirty="0" err="1"/>
              <a:t>Eupartnersearch</a:t>
            </a:r>
            <a:endParaRPr lang="hu-HU" sz="2000" dirty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hu-HU" sz="2000" dirty="0"/>
              <a:t>Kapcsolat a Nemzeti Irodával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hu-HU" sz="2000" dirty="0"/>
              <a:t>Online-keresés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hu-HU" sz="2000" dirty="0"/>
              <a:t>Iskolai hálózatok (</a:t>
            </a:r>
            <a:r>
              <a:rPr lang="hu-HU" sz="2000" dirty="0" err="1"/>
              <a:t>myEuropa</a:t>
            </a:r>
            <a:r>
              <a:rPr lang="hu-HU" sz="2000" dirty="0"/>
              <a:t>, </a:t>
            </a:r>
            <a:r>
              <a:rPr lang="hu-HU" sz="2000" dirty="0" err="1"/>
              <a:t>Enis</a:t>
            </a:r>
            <a:r>
              <a:rPr lang="hu-HU" sz="2000" dirty="0"/>
              <a:t>, </a:t>
            </a:r>
            <a:r>
              <a:rPr lang="hu-HU" sz="2000" dirty="0" err="1"/>
              <a:t>Asse</a:t>
            </a:r>
            <a:r>
              <a:rPr lang="hu-HU" sz="2000" dirty="0"/>
              <a:t>)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hu-HU" sz="2000" dirty="0"/>
              <a:t>Privátiskolák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hu-HU" sz="2000" dirty="0"/>
              <a:t>Tanfolyamok és konferenciák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hu-HU" sz="2000" dirty="0" err="1"/>
              <a:t>IFEL-Intézet</a:t>
            </a:r>
            <a:endParaRPr lang="hu-HU" sz="2000" dirty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endParaRPr lang="hu-H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 partnerség megszilárdítása</a:t>
            </a:r>
          </a:p>
        </p:txBody>
      </p:sp>
      <p:pic>
        <p:nvPicPr>
          <p:cNvPr id="3" name="Kép 2" descr="Képtalálat a következőre: „Erasmus+ logo”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214290"/>
            <a:ext cx="2238375" cy="6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zövegdoboz 3"/>
          <p:cNvSpPr txBox="1"/>
          <p:nvPr/>
        </p:nvSpPr>
        <p:spPr>
          <a:xfrm>
            <a:off x="457200" y="2432360"/>
            <a:ext cx="8305800" cy="39395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endParaRPr lang="hu-H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endParaRPr lang="hu-H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hu-H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partnerrel közöljük az igényeinket, céljainkat és  ötleteinket</a:t>
            </a:r>
          </a:p>
          <a:p>
            <a:pPr>
              <a:buFont typeface="Wingdings" pitchFamily="2" charset="2"/>
              <a:buChar char="q"/>
            </a:pPr>
            <a:endParaRPr lang="hu-H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hu-H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Keressünk olyan személyeket, akik pozitívan  és  lelkesen reagálnak</a:t>
            </a:r>
          </a:p>
          <a:p>
            <a:pPr>
              <a:buFont typeface="Wingdings" pitchFamily="2" charset="2"/>
              <a:buChar char="q"/>
            </a:pPr>
            <a:endParaRPr lang="hu-H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hu-H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Elemezzük a relevanciát a partnerek között</a:t>
            </a:r>
          </a:p>
          <a:p>
            <a:pPr>
              <a:buFont typeface="Wingdings" pitchFamily="2" charset="2"/>
              <a:buChar char="q"/>
            </a:pPr>
            <a:endParaRPr lang="hu-H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hu-H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Csináljunk interjúkat, hogy jobban megismerjük egymást!</a:t>
            </a:r>
          </a:p>
          <a:p>
            <a:pPr>
              <a:buFont typeface="Wingdings" pitchFamily="2" charset="2"/>
              <a:buChar char="q"/>
            </a:pPr>
            <a:endParaRPr lang="hu-HU" sz="2000" dirty="0"/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1100</TotalTime>
  <Words>883</Words>
  <Application>Microsoft Office PowerPoint</Application>
  <PresentationFormat>Diavetítés a képernyőre (4:3 oldalarány)</PresentationFormat>
  <Paragraphs>213</Paragraphs>
  <Slides>24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5" baseType="lpstr">
      <vt:lpstr>Áramlás</vt:lpstr>
      <vt:lpstr>    Munkamodell az interkulturális projektek fázisaihoz Tippek projekttervezéshez</vt:lpstr>
      <vt:lpstr>Egy projekt fázisai</vt:lpstr>
      <vt:lpstr>Kezdeményező-fázis: a pályázat kérdései</vt:lpstr>
      <vt:lpstr>Igényfelmérés</vt:lpstr>
      <vt:lpstr>Kezdeményező szakasz</vt:lpstr>
      <vt:lpstr>Rövid workshop </vt:lpstr>
      <vt:lpstr>Partnerkeresés – A pályázás kérdései</vt:lpstr>
      <vt:lpstr>Stratégiák a partnerkereséshez</vt:lpstr>
      <vt:lpstr>Egy partnerség megszilárdítása</vt:lpstr>
      <vt:lpstr>Partnerségi stratégiák</vt:lpstr>
      <vt:lpstr>Partnerségi értékek és részvétel</vt:lpstr>
      <vt:lpstr>Tervezési szakasz</vt:lpstr>
      <vt:lpstr>Tervezési szakasz</vt:lpstr>
      <vt:lpstr>Tervezési szakasz: közös munkaterv</vt:lpstr>
      <vt:lpstr>Mi a terv?</vt:lpstr>
      <vt:lpstr>16. dia</vt:lpstr>
      <vt:lpstr>Teamalkotás</vt:lpstr>
      <vt:lpstr>Megvalósítás – kérdések a pályázathoz</vt:lpstr>
      <vt:lpstr>Ellenőrzés és folyamatos kiértékelés</vt:lpstr>
      <vt:lpstr>Rövid workshop </vt:lpstr>
      <vt:lpstr>Rövid workshop </vt:lpstr>
      <vt:lpstr>Értékelési módszerek</vt:lpstr>
      <vt:lpstr>Kulcs-kvalifikációk</vt:lpstr>
      <vt:lpstr>24.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Ergonomics</dc:title>
  <dc:creator>User</dc:creator>
  <cp:lastModifiedBy>user</cp:lastModifiedBy>
  <cp:revision>221</cp:revision>
  <dcterms:created xsi:type="dcterms:W3CDTF">2013-11-11T17:03:48Z</dcterms:created>
  <dcterms:modified xsi:type="dcterms:W3CDTF">2018-03-13T12:26:18Z</dcterms:modified>
</cp:coreProperties>
</file>